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Community Practice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Asset Management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607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Dawson City Hall / Fire Hall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4354212" cy="4195481"/>
          </a:xfrm>
        </p:spPr>
        <p:txBody>
          <a:bodyPr/>
          <a:lstStyle/>
          <a:p>
            <a:r>
              <a:rPr lang="en-CA" dirty="0"/>
              <a:t>The City Hall / Fire Hall building is a two-story building constructed in 1988 and relocated to its current location in 2000. The relocation included a new concrete slab foundation, new superstructure framing, and other structural retrofits. The building mechanical systems were also updated in 2000 as part of the building retrofit</a:t>
            </a:r>
            <a:r>
              <a:rPr lang="en-CA" dirty="0" smtClean="0"/>
              <a:t>.</a:t>
            </a:r>
          </a:p>
          <a:p>
            <a:endParaRPr lang="en-CA" dirty="0"/>
          </a:p>
        </p:txBody>
      </p:sp>
      <p:pic>
        <p:nvPicPr>
          <p:cNvPr id="4" name="image1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5856" y="2167128"/>
            <a:ext cx="4879721" cy="408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0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Current Replacement Value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89167"/>
              </p:ext>
            </p:extLst>
          </p:nvPr>
        </p:nvGraphicFramePr>
        <p:xfrm>
          <a:off x="866274" y="2127184"/>
          <a:ext cx="9923646" cy="4283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2445"/>
                <a:gridCol w="6731201"/>
              </a:tblGrid>
              <a:tr h="395671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Asset ID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STR00011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9925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1336 Front Street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7797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Construction Date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9925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Conditioned Floor Area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75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1114.7 m2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9925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Number of Floors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696678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1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Building Use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Main Floor: City Fire Department and Museum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Second Floor: City Administration and Council Chambers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9925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Hours of Operation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9:00 – 17:00 Monday to Friday, plus emergency year-round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8861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Occupancy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Unknown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9925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General Construction Type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Concrete footing, Wood and steel frame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4608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Current Replacement Value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$4,326,000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9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25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Asset Condition 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Conducted by a third party consultant</a:t>
            </a:r>
          </a:p>
          <a:p>
            <a:r>
              <a:rPr lang="en-CA" dirty="0" smtClean="0"/>
              <a:t>Looks at all facility systems:</a:t>
            </a:r>
          </a:p>
          <a:p>
            <a:pPr lvl="1"/>
            <a:r>
              <a:rPr lang="en-CA" dirty="0" err="1" smtClean="0"/>
              <a:t>Siteworks</a:t>
            </a:r>
            <a:endParaRPr lang="en-CA" dirty="0" smtClean="0"/>
          </a:p>
          <a:p>
            <a:pPr lvl="1"/>
            <a:r>
              <a:rPr lang="en-CA" dirty="0" smtClean="0"/>
              <a:t>Exterior</a:t>
            </a:r>
          </a:p>
          <a:p>
            <a:pPr lvl="1"/>
            <a:r>
              <a:rPr lang="en-CA" dirty="0" smtClean="0"/>
              <a:t>Interior</a:t>
            </a:r>
          </a:p>
          <a:p>
            <a:pPr lvl="1"/>
            <a:r>
              <a:rPr lang="en-CA" dirty="0" smtClean="0"/>
              <a:t>Services (lighting/plumbing/mechanical)</a:t>
            </a:r>
          </a:p>
          <a:p>
            <a:pPr lvl="1"/>
            <a:r>
              <a:rPr lang="en-CA" dirty="0" smtClean="0"/>
              <a:t>Structure</a:t>
            </a:r>
          </a:p>
          <a:p>
            <a:r>
              <a:rPr lang="en-CA" dirty="0" smtClean="0"/>
              <a:t>Condition of each system is ranked 1-5 (very good to very poor)</a:t>
            </a:r>
          </a:p>
          <a:p>
            <a:r>
              <a:rPr lang="en-CA" dirty="0" smtClean="0"/>
              <a:t>Overall condition rating can be used to establish maintenance and replacement priority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538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66616"/>
              </p:ext>
            </p:extLst>
          </p:nvPr>
        </p:nvGraphicFramePr>
        <p:xfrm>
          <a:off x="1578543" y="192505"/>
          <a:ext cx="7045693" cy="64264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57560"/>
                <a:gridCol w="1055270"/>
                <a:gridCol w="1332863"/>
              </a:tblGrid>
              <a:tr h="396068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Improvement Projects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148590">
                        <a:lnSpc>
                          <a:spcPct val="106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Estimated Cost ($CAD)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ICC / SEB*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3D6"/>
                    </a:solidFill>
                  </a:tcPr>
                </a:tc>
              </a:tr>
              <a:tr h="178496">
                <a:tc gridSpan="2"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Condition Related Improvements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77328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C.1	Landscape maintenance (weedkilling) and minor concrete</a:t>
                      </a:r>
                      <a:r>
                        <a:rPr lang="en-US" sz="1400" spc="-55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repairs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$3,000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C.2	Repair exterior light fixture and/or</a:t>
                      </a:r>
                      <a:r>
                        <a:rPr lang="en-US" sz="1400" spc="-2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bulb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$250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06242">
                <a:tc>
                  <a:txBody>
                    <a:bodyPr/>
                    <a:lstStyle/>
                    <a:p>
                      <a:pPr marL="397510" marR="226060" indent="-352425">
                        <a:lnSpc>
                          <a:spcPct val="10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C.3	Replace exterior fuel tank and provide containment to conform to the current</a:t>
                      </a:r>
                      <a:r>
                        <a:rPr lang="en-US" sz="1400" spc="-15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standards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$15,000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C.4	Re-paint exterior window frames as</a:t>
                      </a:r>
                      <a:r>
                        <a:rPr lang="en-US" sz="1400" spc="-25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needed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$5,000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2435">
                <a:tc>
                  <a:txBody>
                    <a:bodyPr/>
                    <a:lstStyle/>
                    <a:p>
                      <a:pPr marL="397510" marR="160020" indent="-352425">
                        <a:lnSpc>
                          <a:spcPct val="10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C.5	Re-paint exterior doors and repair wood on frames as needed and replace door (main level door to City Hall admin</a:t>
                      </a:r>
                      <a:r>
                        <a:rPr lang="en-US" sz="1400" spc="-5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area)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$40,000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SEB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C.6	Install soffit panel on underside of</a:t>
                      </a:r>
                      <a:r>
                        <a:rPr lang="en-US" sz="1400" spc="-35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roof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$40,000?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92435">
                <a:tc>
                  <a:txBody>
                    <a:bodyPr/>
                    <a:lstStyle/>
                    <a:p>
                      <a:pPr marL="397510" marR="320675" indent="-352425">
                        <a:lnSpc>
                          <a:spcPct val="10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C.7	Repair interior wall finishing cracks and water damage, general interior refurbishment and painting. See also # E3</a:t>
                      </a:r>
                      <a:r>
                        <a:rPr lang="en-US" sz="1400" spc="-8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below.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$15,000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C.8	General refurbishment of floors and</a:t>
                      </a:r>
                      <a:r>
                        <a:rPr lang="en-US" sz="1400" spc="-2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coverings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$15,000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  <a:tabLst>
                          <a:tab pos="397510" algn="l"/>
                        </a:tabLs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C.9	Repair door to billiards</a:t>
                      </a:r>
                      <a:r>
                        <a:rPr lang="en-US" sz="1400" spc="1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room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$500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77328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C.10 Replace wash bay sink fixtures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$500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57647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C.11 Replace elevator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$50,000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78496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C.12 Monitor cracking and conduct structural investigation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$20,000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528091">
                <a:tc>
                  <a:txBody>
                    <a:bodyPr/>
                    <a:lstStyle/>
                    <a:p>
                      <a:pPr marL="397510" marR="320675" indent="-352425">
                        <a:lnSpc>
                          <a:spcPct val="106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C.13 Inspect </a:t>
                      </a:r>
                      <a:r>
                        <a:rPr lang="en-US" sz="1400" dirty="0" err="1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vapour</a:t>
                      </a: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barrier and insulation above Council Chamber to confirm cause of water damage and repair as needed. If roof integrity is compromised, then repair may be more significant.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$2,000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SEB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313659">
                <a:tc gridSpan="2">
                  <a:txBody>
                    <a:bodyPr/>
                    <a:lstStyle/>
                    <a:p>
                      <a:endParaRPr lang="en-CA"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3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589011"/>
              </p:ext>
            </p:extLst>
          </p:nvPr>
        </p:nvGraphicFramePr>
        <p:xfrm>
          <a:off x="1578543" y="192504"/>
          <a:ext cx="8864868" cy="60735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98864"/>
                <a:gridCol w="1404485"/>
                <a:gridCol w="1261519"/>
              </a:tblGrid>
              <a:tr h="794879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Improvement Projects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148590">
                        <a:lnSpc>
                          <a:spcPct val="106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Estimated Cost ($CAD)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ICC / SEB*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3D6"/>
                    </a:solidFill>
                  </a:tcPr>
                </a:tc>
              </a:tr>
              <a:tr h="267415">
                <a:tc gridSpan="2"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Energy Related Opportunities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534829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E.1 Fix seal on air handling unit cabinet to improve efficiency of unit.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&lt; $500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787291">
                <a:tc>
                  <a:txBody>
                    <a:bodyPr/>
                    <a:lstStyle/>
                    <a:p>
                      <a:pPr marL="273685" marR="198755" indent="-228600" algn="just">
                        <a:lnSpc>
                          <a:spcPct val="10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E.2 Ensure exhaust fan in the data server room is operational and sized properly to match the intake air from the door grill. May require new exhaust fan.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$2,000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049722">
                <a:tc>
                  <a:txBody>
                    <a:bodyPr/>
                    <a:lstStyle/>
                    <a:p>
                      <a:pPr marL="273685" marR="236855" indent="-228600">
                        <a:lnSpc>
                          <a:spcPct val="10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E.3 Review heat balance through hydronic terminal units and update heating control systems to timer or motion-controlled system in line with building occupancy. Install new ventilation controls.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$15,000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312152">
                <a:tc>
                  <a:txBody>
                    <a:bodyPr/>
                    <a:lstStyle/>
                    <a:p>
                      <a:pPr marL="273685" marR="242570" indent="-228600">
                        <a:lnSpc>
                          <a:spcPct val="10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E.4 Upgrade lighting through installation of LED bulbs, motion sensors and/or timers. Also maintain good behavioural practices such as procedure for switching off lights at end of day. Potentially upgrade controls in conjunction with heating controls.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$20,000 -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$30,000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1059838">
                <a:tc>
                  <a:txBody>
                    <a:bodyPr/>
                    <a:lstStyle/>
                    <a:p>
                      <a:pPr marL="273685" indent="-228600">
                        <a:lnSpc>
                          <a:spcPct val="106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E.5 Review heating system opportunities prior to upgrading the boilers to maximise energy efficiency from currently available technologies.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62230">
                        <a:lnSpc>
                          <a:spcPct val="106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$2,000 + boiler replacement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D"/>
                    </a:solidFill>
                  </a:tcPr>
                </a:tc>
              </a:tr>
              <a:tr h="267415"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E.6 Review and replace door seals as needed.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$3,000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9F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ICC C.5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9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53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Include condition related improvements in financial planning</a:t>
            </a:r>
          </a:p>
          <a:p>
            <a:r>
              <a:rPr lang="en-CA" sz="2400" dirty="0" smtClean="0"/>
              <a:t>Identify short term maintenance goals and long-term replacement or improvement needs</a:t>
            </a:r>
          </a:p>
          <a:p>
            <a:r>
              <a:rPr lang="en-CA" sz="2400" dirty="0" smtClean="0"/>
              <a:t>Inform future funding applications or requests (</a:t>
            </a:r>
            <a:r>
              <a:rPr lang="en-CA" sz="2400" dirty="0" err="1" smtClean="0"/>
              <a:t>ie</a:t>
            </a:r>
            <a:r>
              <a:rPr lang="en-CA" sz="2400" dirty="0" smtClean="0"/>
              <a:t>. LED lighting)</a:t>
            </a:r>
          </a:p>
          <a:p>
            <a:r>
              <a:rPr lang="en-CA" sz="2400" dirty="0" smtClean="0"/>
              <a:t>Amortize large costs over time, and be prepared</a:t>
            </a:r>
          </a:p>
          <a:p>
            <a:r>
              <a:rPr lang="en-CA" sz="2400" dirty="0" smtClean="0"/>
              <a:t>Avoid increasing maintenance costs due to neglect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273891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229</TotalTime>
  <Words>500</Words>
  <Application>Microsoft Office PowerPoint</Application>
  <PresentationFormat>Widescreen</PresentationFormat>
  <Paragraphs>115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</vt:lpstr>
      <vt:lpstr>Community Practice</vt:lpstr>
      <vt:lpstr>Dawson City Hall / Fire Hall</vt:lpstr>
      <vt:lpstr>Current Replacement Value</vt:lpstr>
      <vt:lpstr>Asset Condition Assessment</vt:lpstr>
      <vt:lpstr>PowerPoint Presentation</vt:lpstr>
      <vt:lpstr>PowerPoint Presentation</vt:lpstr>
      <vt:lpstr>Why?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Practice</dc:title>
  <dc:creator>Dennis Shewfelt</dc:creator>
  <cp:lastModifiedBy>Dennis Shewfelt</cp:lastModifiedBy>
  <cp:revision>5</cp:revision>
  <cp:lastPrinted>2019-03-28T23:22:57Z</cp:lastPrinted>
  <dcterms:created xsi:type="dcterms:W3CDTF">2019-03-28T19:35:03Z</dcterms:created>
  <dcterms:modified xsi:type="dcterms:W3CDTF">2019-03-29T02:12:48Z</dcterms:modified>
</cp:coreProperties>
</file>